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6858000" cx="12192000"/>
  <p:notesSz cx="6858000" cy="9144000"/>
  <p:embeddedFontLst>
    <p:embeddedFont>
      <p:font typeface="Quattrocento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bold.fntdata"/><Relationship Id="rId20" Type="http://schemas.openxmlformats.org/officeDocument/2006/relationships/slide" Target="slides/slide16.xml"/><Relationship Id="rId42" Type="http://schemas.openxmlformats.org/officeDocument/2006/relationships/font" Target="fonts/QuattrocentoSans-boldItalic.fntdata"/><Relationship Id="rId41" Type="http://schemas.openxmlformats.org/officeDocument/2006/relationships/font" Target="fonts/QuattrocentoSans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QuattrocentoSans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Undefined vs undeclared</a:t>
            </a:r>
            <a:endParaRPr/>
          </a:p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https://developer.mozilla.org/en/docs/Web/JavaScript/Reference/Global_Objects/Object/create</a:t>
            </a:r>
            <a:endParaRPr/>
          </a:p>
        </p:txBody>
      </p:sp>
      <p:sp>
        <p:nvSpPr>
          <p:cNvPr id="262" name="Shape 262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Shape 285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Shape 294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Shape 313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Shape 320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https://developer.mozilla.org/en/docs/Web/JavaScript/Reference/Global_Objects/Object/create</a:t>
            </a:r>
            <a:endParaRPr/>
          </a:p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Shape 345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https://developer.mozilla.org/en/docs/Web/JavaScript/Reference/Global_Objects/Object/create</a:t>
            </a:r>
            <a:endParaRPr/>
          </a:p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Title Slide">
  <p:cSld name="7_Title Slide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kasfriak.com/sites/all/themes/touchm/images/aboutus/world-map-dotted.jpg" id="14" name="Shape 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43451" y="85724"/>
            <a:ext cx="9505098" cy="466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480" y="152400"/>
            <a:ext cx="2145615" cy="78631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/>
          <p:nvPr/>
        </p:nvSpPr>
        <p:spPr>
          <a:xfrm>
            <a:off x="3124200" y="1447800"/>
            <a:ext cx="91440" cy="91440"/>
          </a:xfrm>
          <a:prstGeom prst="ellipse">
            <a:avLst/>
          </a:prstGeom>
          <a:solidFill>
            <a:srgbClr val="FF0000"/>
          </a:solidFill>
          <a:ln cap="flat" cmpd="dbl" w="539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7848600" y="2575560"/>
            <a:ext cx="91440" cy="91440"/>
          </a:xfrm>
          <a:prstGeom prst="ellipse">
            <a:avLst/>
          </a:prstGeom>
          <a:solidFill>
            <a:srgbClr val="FF0000"/>
          </a:solidFill>
          <a:ln cap="flat" cmpd="dbl" w="539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9357360" y="3718560"/>
            <a:ext cx="91440" cy="91440"/>
          </a:xfrm>
          <a:prstGeom prst="ellipse">
            <a:avLst/>
          </a:prstGeom>
          <a:solidFill>
            <a:srgbClr val="FF0000"/>
          </a:solidFill>
          <a:ln cap="flat" cmpd="dbl" w="539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/>
          <p:nvPr/>
        </p:nvSpPr>
        <p:spPr>
          <a:xfrm>
            <a:off x="5699760" y="1447800"/>
            <a:ext cx="91440" cy="91440"/>
          </a:xfrm>
          <a:prstGeom prst="ellipse">
            <a:avLst/>
          </a:prstGeom>
          <a:solidFill>
            <a:srgbClr val="FF0000"/>
          </a:solidFill>
          <a:ln cap="flat" cmpd="dbl" w="539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/>
          <p:nvPr/>
        </p:nvSpPr>
        <p:spPr>
          <a:xfrm>
            <a:off x="-38621" y="14317"/>
            <a:ext cx="45719" cy="40406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11111</a:t>
            </a:r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2540" y="4065562"/>
            <a:ext cx="12186857" cy="2792438"/>
            <a:chOff x="2540" y="4065562"/>
            <a:chExt cx="12186857" cy="2792438"/>
          </a:xfrm>
        </p:grpSpPr>
        <p:pic>
          <p:nvPicPr>
            <p:cNvPr id="22" name="Shape 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25000" y="4069080"/>
              <a:ext cx="2664397" cy="2788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Shape 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40" y="4069080"/>
              <a:ext cx="2611700" cy="2788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Shape 24"/>
            <p:cNvSpPr/>
            <p:nvPr/>
          </p:nvSpPr>
          <p:spPr>
            <a:xfrm>
              <a:off x="2616780" y="4065562"/>
              <a:ext cx="6908220" cy="279243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5" name="Shape 25"/>
          <p:cNvSpPr txBox="1"/>
          <p:nvPr>
            <p:ph type="title"/>
          </p:nvPr>
        </p:nvSpPr>
        <p:spPr>
          <a:xfrm>
            <a:off x="2614240" y="4869325"/>
            <a:ext cx="674312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>
  <p:cSld name="Content with Ca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" type="body"/>
          </p:nvPr>
        </p:nvSpPr>
        <p:spPr>
          <a:xfrm>
            <a:off x="508000" y="1633538"/>
            <a:ext cx="42672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x="508000" y="884237"/>
            <a:ext cx="42672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978400" y="884237"/>
            <a:ext cx="6604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>
  <p:cSld name="Picture with Ca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pic"/>
          </p:nvPr>
        </p:nvSpPr>
        <p:spPr>
          <a:xfrm>
            <a:off x="2389717" y="868362"/>
            <a:ext cx="7315200" cy="3965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2336800" y="4906962"/>
            <a:ext cx="7416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le and Content">
  <p:cSld name="4_Title and Conte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5080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508000" y="2286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Title and Content">
  <p:cSld name="5_Title and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x="5080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508000" y="2286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Title and Content">
  <p:cSld name="6_Title and Conte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5080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508000" y="2286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Title and Content">
  <p:cSld name="13_Title and Conte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" type="body"/>
          </p:nvPr>
        </p:nvSpPr>
        <p:spPr>
          <a:xfrm>
            <a:off x="5080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x="508000" y="2286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Title and Content">
  <p:cSld name="14_Title and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1" type="body"/>
          </p:nvPr>
        </p:nvSpPr>
        <p:spPr>
          <a:xfrm>
            <a:off x="5080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x="508000" y="2286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Title and Content">
  <p:cSld name="16_Title and Conte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5080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508000" y="2286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Title and Content">
  <p:cSld name="17_Title and Conte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5080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type="title"/>
          </p:nvPr>
        </p:nvSpPr>
        <p:spPr>
          <a:xfrm>
            <a:off x="508000" y="2286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_Title and Content">
  <p:cSld name="18_Title and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5080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508000" y="2286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/>
          <p:nvPr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0" y="1143000"/>
            <a:ext cx="91440" cy="4953000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12100560" y="1143000"/>
            <a:ext cx="91440" cy="4953000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_Title and Content">
  <p:cSld name="19_Title and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" type="body"/>
          </p:nvPr>
        </p:nvSpPr>
        <p:spPr>
          <a:xfrm>
            <a:off x="5080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 txBox="1"/>
          <p:nvPr>
            <p:ph type="title"/>
          </p:nvPr>
        </p:nvSpPr>
        <p:spPr>
          <a:xfrm>
            <a:off x="508000" y="2286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_Title and Content">
  <p:cSld name="22_Title and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5080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508000" y="2286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kasfriak.com/sites/all/themes/touchm/images/aboutus/world-map-dotted.jpg" id="32" name="Shape 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43451" y="85724"/>
            <a:ext cx="9505098" cy="466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480" y="152400"/>
            <a:ext cx="2145615" cy="78631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/>
          <p:nvPr/>
        </p:nvSpPr>
        <p:spPr>
          <a:xfrm>
            <a:off x="-38621" y="14317"/>
            <a:ext cx="45719" cy="40406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11111</a:t>
            </a: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-30480" y="4065562"/>
            <a:ext cx="12222480" cy="27924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2724440" y="875964"/>
            <a:ext cx="674312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760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/>
          <p:nvPr/>
        </p:nvSpPr>
        <p:spPr>
          <a:xfrm>
            <a:off x="-30480" y="4079682"/>
            <a:ext cx="152400" cy="2788920"/>
          </a:xfrm>
          <a:prstGeom prst="rect">
            <a:avLst/>
          </a:prstGeom>
          <a:solidFill>
            <a:srgbClr val="E46C0A"/>
          </a:solidFill>
          <a:ln cap="flat" cmpd="sng" w="25400">
            <a:solidFill>
              <a:srgbClr val="E4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12039600" y="4069080"/>
            <a:ext cx="152400" cy="2788920"/>
          </a:xfrm>
          <a:prstGeom prst="rect">
            <a:avLst/>
          </a:prstGeom>
          <a:solidFill>
            <a:srgbClr val="E46C0A"/>
          </a:solidFill>
          <a:ln cap="flat" cmpd="sng" w="25400">
            <a:solidFill>
              <a:srgbClr val="E4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39"/>
          <p:cNvSpPr txBox="1"/>
          <p:nvPr/>
        </p:nvSpPr>
        <p:spPr>
          <a:xfrm>
            <a:off x="277206" y="5125072"/>
            <a:ext cx="237475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280 Shuman Blvd, Suite 175</a:t>
            </a:r>
            <a:br>
              <a:rPr lang="en-US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Naperville, IL 60563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+1.781.270.2349</a:t>
            </a:r>
            <a:endParaRPr/>
          </a:p>
        </p:txBody>
      </p:sp>
      <p:sp>
        <p:nvSpPr>
          <p:cNvPr id="40" name="Shape 40"/>
          <p:cNvSpPr txBox="1"/>
          <p:nvPr/>
        </p:nvSpPr>
        <p:spPr>
          <a:xfrm>
            <a:off x="4706870" y="5125072"/>
            <a:ext cx="277826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Waverock Building,</a:t>
            </a:r>
            <a:br>
              <a:rPr b="0" i="0" lang="en-US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Gachibowli, Hyderabad – 500008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+91.40.6767-0404</a:t>
            </a:r>
            <a:endParaRPr/>
          </a:p>
        </p:txBody>
      </p:sp>
      <p:sp>
        <p:nvSpPr>
          <p:cNvPr id="41" name="Shape 41"/>
          <p:cNvSpPr txBox="1"/>
          <p:nvPr/>
        </p:nvSpPr>
        <p:spPr>
          <a:xfrm>
            <a:off x="9220200" y="5128736"/>
            <a:ext cx="275652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Block - 1, Plot #6, Sy.No.1</a:t>
            </a:r>
            <a:br>
              <a:rPr b="0" i="0" lang="en-US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IDA, Uppal, Hyderabad – 500039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+91.40.3057.8311 </a:t>
            </a:r>
            <a:endParaRPr b="0" i="0"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idx="1" type="body"/>
          </p:nvPr>
        </p:nvSpPr>
        <p:spPr>
          <a:xfrm>
            <a:off x="5080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hape 46"/>
          <p:cNvCxnSpPr/>
          <p:nvPr/>
        </p:nvCxnSpPr>
        <p:spPr>
          <a:xfrm>
            <a:off x="1117600" y="4406900"/>
            <a:ext cx="110744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47" name="Shape 47"/>
          <p:cNvSpPr/>
          <p:nvPr/>
        </p:nvSpPr>
        <p:spPr>
          <a:xfrm>
            <a:off x="1151467" y="4487863"/>
            <a:ext cx="10329333" cy="673100"/>
          </a:xfrm>
          <a:prstGeom prst="rect">
            <a:avLst/>
          </a:prstGeom>
          <a:solidFill>
            <a:srgbClr val="DAEEF3"/>
          </a:solidFill>
          <a:ln cap="flat" cmpd="sng" w="25400">
            <a:solidFill>
              <a:srgbClr val="DAEE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1117600" y="2919414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type="title"/>
          </p:nvPr>
        </p:nvSpPr>
        <p:spPr>
          <a:xfrm>
            <a:off x="1117600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508000" y="868362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508000" y="1600201"/>
            <a:ext cx="5588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6197600" y="1600201"/>
            <a:ext cx="5588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" type="body"/>
          </p:nvPr>
        </p:nvSpPr>
        <p:spPr>
          <a:xfrm>
            <a:off x="508000" y="1535113"/>
            <a:ext cx="55880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type="title"/>
          </p:nvPr>
        </p:nvSpPr>
        <p:spPr>
          <a:xfrm>
            <a:off x="508000" y="792162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508000" y="2209801"/>
            <a:ext cx="5588000" cy="39163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3" type="body"/>
          </p:nvPr>
        </p:nvSpPr>
        <p:spPr>
          <a:xfrm>
            <a:off x="6197600" y="1524000"/>
            <a:ext cx="55880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4" type="body"/>
          </p:nvPr>
        </p:nvSpPr>
        <p:spPr>
          <a:xfrm>
            <a:off x="6197600" y="2198688"/>
            <a:ext cx="5588000" cy="39163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2032000" y="815976"/>
            <a:ext cx="79248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9.xml"/><Relationship Id="rId22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8.xml"/><Relationship Id="rId21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0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 b="0" l="21611" r="20631" t="34325"/>
          <a:stretch/>
        </p:blipFill>
        <p:spPr>
          <a:xfrm>
            <a:off x="10439400" y="6308727"/>
            <a:ext cx="1554480" cy="4415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2614240" y="4869325"/>
            <a:ext cx="674312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b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Question</a:t>
            </a:r>
            <a:endParaRPr/>
          </a:p>
        </p:txBody>
      </p:sp>
      <p:pic>
        <p:nvPicPr>
          <p:cNvPr descr="Hoisiting Recursion.PNG" id="169" name="Shape 169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71600"/>
            <a:ext cx="6067425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8458200" y="3048000"/>
            <a:ext cx="263347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 : 39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Compiling Function Scope</a:t>
            </a:r>
            <a:endParaRPr b="0" i="0" sz="32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Function Compilation.PNG" id="176" name="Shape 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5999" y="1301750"/>
            <a:ext cx="8001001" cy="4756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Executing Function Scope</a:t>
            </a:r>
            <a:endParaRPr b="0" i="0" sz="32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Function Compilation.PNG" id="183" name="Shape 183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1219200"/>
            <a:ext cx="7696200" cy="4827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ope and Execution Example1.PNG" id="189" name="Shape 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1066800"/>
            <a:ext cx="9632950" cy="489235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Scope and execution example</a:t>
            </a:r>
            <a:endParaRPr/>
          </a:p>
        </p:txBody>
      </p:sp>
      <p:pic>
        <p:nvPicPr>
          <p:cNvPr descr="Scope and execution example 2.PNG" id="191" name="Shape 191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7800" y="1066800"/>
            <a:ext cx="8882063" cy="48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 declaration vs Function Expression</a:t>
            </a: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7430141" y="3314700"/>
            <a:ext cx="2743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Answer: 8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9675" y="1285875"/>
            <a:ext cx="5092700" cy="4785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 declaration vs Function Expression</a:t>
            </a: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7553977" y="3352800"/>
            <a:ext cx="2743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Answer: 3</a:t>
            </a:r>
            <a:endParaRPr/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254125"/>
            <a:ext cx="4964113" cy="4789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 declaration vs Function Expression</a:t>
            </a: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7525400" y="3333750"/>
            <a:ext cx="2743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Answer: 3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525" y="1219200"/>
            <a:ext cx="5004546" cy="4819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 declaration vs Function Expression</a:t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7191375" y="3263900"/>
            <a:ext cx="352940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Answer: </a:t>
            </a:r>
            <a:r>
              <a:rPr lang="en-US" sz="2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Error: bar is not a function</a:t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425" y="1247775"/>
            <a:ext cx="5011353" cy="4739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Question</a:t>
            </a:r>
            <a:endParaRPr/>
          </a:p>
        </p:txBody>
      </p:sp>
      <p:pic>
        <p:nvPicPr>
          <p:cNvPr id="230" name="Shape 230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51971"/>
            <a:ext cx="6429375" cy="47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8144578" y="2514600"/>
            <a:ext cx="274320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endParaRPr sz="2800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Block Scope</a:t>
            </a:r>
            <a:endParaRPr/>
          </a:p>
        </p:txBody>
      </p:sp>
      <p:pic>
        <p:nvPicPr>
          <p:cNvPr descr="CatchBlockScope.PNG" id="238" name="Shape 238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1371600"/>
            <a:ext cx="6775450" cy="461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1371600" y="3429000"/>
            <a:ext cx="67818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Motto: Need to make you understand concept not the syntax</a:t>
            </a: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1371600" y="1947753"/>
            <a:ext cx="655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Why Advance Javascript 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Lexical scope</a:t>
            </a:r>
            <a:endParaRPr/>
          </a:p>
        </p:txBody>
      </p:sp>
      <p:sp>
        <p:nvSpPr>
          <p:cNvPr id="245" name="Shape 245"/>
          <p:cNvSpPr txBox="1"/>
          <p:nvPr/>
        </p:nvSpPr>
        <p:spPr>
          <a:xfrm>
            <a:off x="228600" y="1371600"/>
            <a:ext cx="41049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lexical scoping free variables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belong to a parent scope.</a:t>
            </a:r>
            <a:endParaRPr/>
          </a:p>
        </p:txBody>
      </p:sp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0529"/>
            <a:ext cx="7596051" cy="683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2438400"/>
            <a:ext cx="3759858" cy="334911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/>
          <p:nvPr/>
        </p:nvSpPr>
        <p:spPr>
          <a:xfrm>
            <a:off x="3429000" y="2895600"/>
            <a:ext cx="381000" cy="1981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/>
          <p:nvPr/>
        </p:nvSpPr>
        <p:spPr>
          <a:xfrm rot="-5400000">
            <a:off x="2988767" y="3732191"/>
            <a:ext cx="18275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Lexical Scope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Question : Lexical scope</a:t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295400"/>
            <a:ext cx="9322852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/>
          <p:nvPr/>
        </p:nvSpPr>
        <p:spPr>
          <a:xfrm>
            <a:off x="762000" y="3886200"/>
            <a:ext cx="9322852" cy="1295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947" y="3209830"/>
            <a:ext cx="9061853" cy="2382932"/>
          </a:xfrm>
          <a:prstGeom prst="rect">
            <a:avLst/>
          </a:prstGeom>
          <a:noFill/>
          <a:ln cap="sq" cmpd="thickThin" w="889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142875" y="1228725"/>
            <a:ext cx="1186363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190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4501462" y="2967335"/>
            <a:ext cx="318907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CLOSURE</a:t>
            </a:r>
            <a:endParaRPr b="1" sz="54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Closures</a:t>
            </a:r>
            <a:endParaRPr/>
          </a:p>
        </p:txBody>
      </p:sp>
      <p:sp>
        <p:nvSpPr>
          <p:cNvPr id="273" name="Shape 273"/>
          <p:cNvSpPr txBox="1"/>
          <p:nvPr/>
        </p:nvSpPr>
        <p:spPr>
          <a:xfrm>
            <a:off x="598488" y="1625600"/>
            <a:ext cx="105283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closure is an inner function that has access to the outer (enclosing) function’s variables—scope chain. 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other words, these functions 'remember' the environment in which they were created.</a:t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429000"/>
            <a:ext cx="47815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9000" y="3429000"/>
            <a:ext cx="226695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Closures </a:t>
            </a:r>
            <a:endParaRPr b="0" i="0" sz="32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1" name="Shape 281"/>
          <p:cNvSpPr txBox="1"/>
          <p:nvPr>
            <p:ph idx="4294967295" type="body"/>
          </p:nvPr>
        </p:nvSpPr>
        <p:spPr>
          <a:xfrm>
            <a:off x="152400" y="1343025"/>
            <a:ext cx="105156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Closures are a special kind of structure  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Closure is when a function “remembers” its lexical scope even when the function is executed outside that lexical scope.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combine a function and the context of this function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Closures are functions with preserved data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Closures (Practical Use)</a:t>
            </a:r>
            <a:endParaRPr/>
          </a:p>
        </p:txBody>
      </p:sp>
      <p:sp>
        <p:nvSpPr>
          <p:cNvPr id="288" name="Shape 288"/>
          <p:cNvSpPr txBox="1"/>
          <p:nvPr/>
        </p:nvSpPr>
        <p:spPr>
          <a:xfrm>
            <a:off x="598488" y="1625600"/>
            <a:ext cx="105283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You can use a closure anywhere that you might normally use an object with only a single method.</a:t>
            </a:r>
            <a:endParaRPr/>
          </a:p>
        </p:txBody>
      </p:sp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125" y="3114675"/>
            <a:ext cx="4597379" cy="2297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4225" y="3114675"/>
            <a:ext cx="5500688" cy="227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Closures</a:t>
            </a:r>
            <a:endParaRPr b="0" i="0" sz="3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781050" y="1390650"/>
            <a:ext cx="10499725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variables can be used (and changed) by all scripts in the page (and in the window).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self-invoking function only runs once. It sets the counter to zero (0), and returns a function expression.</a:t>
            </a:r>
            <a:endParaRPr/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3505201"/>
            <a:ext cx="3472774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2600" y="3309411"/>
            <a:ext cx="4724400" cy="1679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Closures (Private Functions)</a:t>
            </a:r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400050" y="1314450"/>
            <a:ext cx="11358563" cy="1190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JavaScript doesn’t have built in function to declare private variables, using closures we can emulate this functionality: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053" y="2171363"/>
            <a:ext cx="3681067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400" y="2171363"/>
            <a:ext cx="4876800" cy="172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4343400"/>
            <a:ext cx="7305675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  <a:endParaRPr/>
          </a:p>
        </p:txBody>
      </p:sp>
      <p:pic>
        <p:nvPicPr>
          <p:cNvPr id="316" name="Shape 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209675"/>
            <a:ext cx="10489564" cy="478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Examples:</a:t>
            </a:r>
            <a:endParaRPr/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362075"/>
            <a:ext cx="9178537" cy="4625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0725" y="3607753"/>
            <a:ext cx="4187825" cy="200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4850308" y="2967335"/>
            <a:ext cx="249138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5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Hoisting</a:t>
            </a:r>
            <a:endParaRPr b="0" sz="5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3420925" y="2967350"/>
            <a:ext cx="5358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Ho</a:t>
            </a:r>
            <a:r>
              <a:rPr b="1" lang="en-US" sz="5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b="1" lang="en-US" sz="5400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ting</a:t>
            </a:r>
            <a:endParaRPr b="1" sz="5400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Examples: Closure loops</a:t>
            </a:r>
            <a:endParaRPr/>
          </a:p>
        </p:txBody>
      </p:sp>
      <p:pic>
        <p:nvPicPr>
          <p:cNvPr id="331" name="Shape 331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76375"/>
            <a:ext cx="80010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/>
          <p:nvPr/>
        </p:nvSpPr>
        <p:spPr>
          <a:xfrm>
            <a:off x="838200" y="4391025"/>
            <a:ext cx="9649043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will be the output here?</a:t>
            </a: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921197" y="5029200"/>
            <a:ext cx="1676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i: 6  - 5times repeat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Cont..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Shape 340"/>
          <p:cNvSpPr txBox="1"/>
          <p:nvPr>
            <p:ph idx="4294967295" type="body"/>
          </p:nvPr>
        </p:nvSpPr>
        <p:spPr>
          <a:xfrm>
            <a:off x="0" y="151447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get the expected result we need to change the code as below: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525" y="2276475"/>
            <a:ext cx="9507538" cy="267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 the following code a closure??</a:t>
            </a:r>
            <a:endParaRPr/>
          </a:p>
        </p:txBody>
      </p:sp>
      <p:pic>
        <p:nvPicPr>
          <p:cNvPr id="348" name="Shape 348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592262"/>
            <a:ext cx="9029700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Cont..</a:t>
            </a:r>
            <a:endParaRPr/>
          </a:p>
        </p:txBody>
      </p:sp>
      <p:sp>
        <p:nvSpPr>
          <p:cNvPr id="355" name="Shape 355"/>
          <p:cNvSpPr txBox="1"/>
          <p:nvPr>
            <p:ph idx="4294967295" type="body"/>
          </p:nvPr>
        </p:nvSpPr>
        <p:spPr>
          <a:xfrm>
            <a:off x="228600" y="137160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not the closure because it is object reference not the function remembering the lexical scope.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2724440" y="875964"/>
            <a:ext cx="674312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376092"/>
                </a:solidFill>
                <a:latin typeface="Calibri"/>
                <a:ea typeface="Calibri"/>
                <a:cs typeface="Calibri"/>
                <a:sym typeface="Calibri"/>
              </a:rPr>
              <a:t>THANK YOU!!!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</a:t>
            </a:r>
            <a:r>
              <a:rPr lang="en-US"/>
              <a:t>i</a:t>
            </a: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sting</a:t>
            </a:r>
            <a:endParaRPr/>
          </a:p>
        </p:txBody>
      </p:sp>
      <p:pic>
        <p:nvPicPr>
          <p:cNvPr descr="Hoisting ex1.PNG" id="127" name="Shape 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6475" y="1466850"/>
            <a:ext cx="7996238" cy="444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Hoisting ex2.PNG" id="134" name="Shape 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6628" y="1670050"/>
            <a:ext cx="7365222" cy="41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Hoisting</a:t>
            </a:r>
            <a:endParaRPr/>
          </a:p>
        </p:txBody>
      </p:sp>
      <p:pic>
        <p:nvPicPr>
          <p:cNvPr descr="Hoisting ex3.PNG" id="141" name="Shape 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6225" y="1231630"/>
            <a:ext cx="9147175" cy="4686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Hoisting</a:t>
            </a:r>
            <a:endParaRPr/>
          </a:p>
        </p:txBody>
      </p:sp>
      <p:pic>
        <p:nvPicPr>
          <p:cNvPr descr="Hoisting 4.PNG" id="148" name="Shape 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88" y="1390650"/>
            <a:ext cx="6748462" cy="46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5086590" y="2967335"/>
            <a:ext cx="20188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5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SCOPE</a:t>
            </a: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5071649" y="2967335"/>
            <a:ext cx="204870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SCOPE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508000" y="152400"/>
            <a:ext cx="109728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Scope (Hoisting)</a:t>
            </a:r>
            <a:endParaRPr/>
          </a:p>
        </p:txBody>
      </p:sp>
      <p:pic>
        <p:nvPicPr>
          <p:cNvPr descr="Function Compilation.PNG" id="162" name="Shape 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599" y="1301750"/>
            <a:ext cx="6705601" cy="4756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